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62" r:id="rId6"/>
    <p:sldId id="261" r:id="rId7"/>
    <p:sldId id="269" r:id="rId8"/>
    <p:sldId id="268" r:id="rId9"/>
    <p:sldId id="258" r:id="rId10"/>
    <p:sldId id="259" r:id="rId11"/>
    <p:sldId id="263" r:id="rId12"/>
    <p:sldId id="260" r:id="rId13"/>
    <p:sldId id="270" r:id="rId14"/>
    <p:sldId id="271" r:id="rId15"/>
    <p:sldId id="26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42DA504-4F71-405C-80DD-C746AD98F2A3}" type="datetimeFigureOut">
              <a:rPr lang="en-GB" smtClean="0"/>
              <a:t>23/08/2011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232753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2DA504-4F71-405C-80DD-C746AD98F2A3}" type="datetimeFigureOut">
              <a:rPr lang="en-GB" smtClean="0"/>
              <a:t>23/08/2011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4142460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2DA504-4F71-405C-80DD-C746AD98F2A3}" type="datetimeFigureOut">
              <a:rPr lang="en-GB" smtClean="0"/>
              <a:t>23/08/2011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3545024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2DA504-4F71-405C-80DD-C746AD98F2A3}" type="datetimeFigureOut">
              <a:rPr lang="en-GB" smtClean="0"/>
              <a:t>23/08/2011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395167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2DA504-4F71-405C-80DD-C746AD98F2A3}" type="datetimeFigureOut">
              <a:rPr lang="en-GB" smtClean="0"/>
              <a:t>23/08/2011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2004886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42DA504-4F71-405C-80DD-C746AD98F2A3}" type="datetimeFigureOut">
              <a:rPr lang="en-GB" smtClean="0"/>
              <a:t>23/08/2011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2930327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42DA504-4F71-405C-80DD-C746AD98F2A3}" type="datetimeFigureOut">
              <a:rPr lang="en-GB" smtClean="0"/>
              <a:t>23/08/2011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8463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42DA504-4F71-405C-80DD-C746AD98F2A3}" type="datetimeFigureOut">
              <a:rPr lang="en-GB" smtClean="0"/>
              <a:t>23/08/2011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3168966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2DA504-4F71-405C-80DD-C746AD98F2A3}" type="datetimeFigureOut">
              <a:rPr lang="en-GB" smtClean="0"/>
              <a:t>23/08/2011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1674737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2DA504-4F71-405C-80DD-C746AD98F2A3}" type="datetimeFigureOut">
              <a:rPr lang="en-GB" smtClean="0"/>
              <a:t>23/08/2011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2970668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2DA504-4F71-405C-80DD-C746AD98F2A3}" type="datetimeFigureOut">
              <a:rPr lang="en-GB" smtClean="0"/>
              <a:t>23/08/2011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056781-CA6B-4B50-BF0F-7A04527CF602}" type="slidenum">
              <a:rPr lang="en-GB" smtClean="0"/>
              <a:t>‹#›</a:t>
            </a:fld>
            <a:endParaRPr lang="en-GB"/>
          </a:p>
        </p:txBody>
      </p:sp>
    </p:spTree>
    <p:extLst>
      <p:ext uri="{BB962C8B-B14F-4D97-AF65-F5344CB8AC3E}">
        <p14:creationId xmlns:p14="http://schemas.microsoft.com/office/powerpoint/2010/main" val="804763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2DA504-4F71-405C-80DD-C746AD98F2A3}" type="datetimeFigureOut">
              <a:rPr lang="en-GB" smtClean="0"/>
              <a:t>23/08/2011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056781-CA6B-4B50-BF0F-7A04527CF602}" type="slidenum">
              <a:rPr lang="en-GB" smtClean="0"/>
              <a:t>‹#›</a:t>
            </a:fld>
            <a:endParaRPr lang="en-GB"/>
          </a:p>
        </p:txBody>
      </p:sp>
    </p:spTree>
    <p:extLst>
      <p:ext uri="{BB962C8B-B14F-4D97-AF65-F5344CB8AC3E}">
        <p14:creationId xmlns:p14="http://schemas.microsoft.com/office/powerpoint/2010/main" val="909213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Eureka,_California" TargetMode="External"/><Relationship Id="rId7" Type="http://schemas.openxmlformats.org/officeDocument/2006/relationships/hyperlink" Target="#cite_note-9"/><Relationship Id="rId2" Type="http://schemas.openxmlformats.org/officeDocument/2006/relationships/hyperlink" Target="http://en.wikipedia.org/wiki/Cannabis_(drug)" TargetMode="External"/><Relationship Id="rId1" Type="http://schemas.openxmlformats.org/officeDocument/2006/relationships/slideLayout" Target="../slideLayouts/slideLayout2.xml"/><Relationship Id="rId6" Type="http://schemas.openxmlformats.org/officeDocument/2006/relationships/hyperlink" Target="http://en.wikipedia.org/wiki/Willamette_Valley" TargetMode="External"/><Relationship Id="rId5" Type="http://schemas.openxmlformats.org/officeDocument/2006/relationships/hyperlink" Target="http://en.wikipedia.org/wiki/Pleasant_Hill,_Oregon" TargetMode="External"/><Relationship Id="rId4" Type="http://schemas.openxmlformats.org/officeDocument/2006/relationships/hyperlink" Target="http://en.wikipedia.org/wiki/Redwood_City"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Stroke" TargetMode="External"/><Relationship Id="rId3" Type="http://schemas.openxmlformats.org/officeDocument/2006/relationships/hyperlink" Target="http://en.wikipedia.org/wiki/Trey_Anastasio" TargetMode="External"/><Relationship Id="rId7" Type="http://schemas.openxmlformats.org/officeDocument/2006/relationships/hyperlink" Target="http://en.wikipedia.org/wiki/Diabetes" TargetMode="External"/><Relationship Id="rId2" Type="http://schemas.openxmlformats.org/officeDocument/2006/relationships/hyperlink" Target="http://en.wikipedia.org/wiki/Phish" TargetMode="External"/><Relationship Id="rId1" Type="http://schemas.openxmlformats.org/officeDocument/2006/relationships/slideLayout" Target="../slideLayouts/slideLayout2.xml"/><Relationship Id="rId6" Type="http://schemas.openxmlformats.org/officeDocument/2006/relationships/hyperlink" Target="http://en.wikipedia.org/wiki/September_11,_2001_attacks" TargetMode="External"/><Relationship Id="rId5" Type="http://schemas.openxmlformats.org/officeDocument/2006/relationships/hyperlink" Target="http://en.wikipedia.org/wiki/Rolling_Stone" TargetMode="External"/><Relationship Id="rId10" Type="http://schemas.openxmlformats.org/officeDocument/2006/relationships/hyperlink" Target="http://en.wikipedia.org/wiki/Hepatocellular_carcinoma" TargetMode="External"/><Relationship Id="rId4" Type="http://schemas.openxmlformats.org/officeDocument/2006/relationships/hyperlink" Target="http://en.wikipedia.org/wiki/The_Evergreen_State_College" TargetMode="External"/><Relationship Id="rId9" Type="http://schemas.openxmlformats.org/officeDocument/2006/relationships/hyperlink" Target="#cite_note-oregonianobit-3"/></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cite_note-0"/><Relationship Id="rId2" Type="http://schemas.openxmlformats.org/officeDocument/2006/relationships/hyperlink" Target="http://en.wikipedia.org/wiki/One_Flew_Over_the_Cuckoo%27s_Nest_(novel)" TargetMode="External"/><Relationship Id="rId1" Type="http://schemas.openxmlformats.org/officeDocument/2006/relationships/slideLayout" Target="../slideLayouts/slideLayout2.xml"/><Relationship Id="rId6" Type="http://schemas.openxmlformats.org/officeDocument/2006/relationships/hyperlink" Target="http://en.wikipedia.org/wiki/Beatnik" TargetMode="External"/><Relationship Id="rId5" Type="http://schemas.openxmlformats.org/officeDocument/2006/relationships/hyperlink" Target="http://en.wikipedia.org/wiki/Hippie" TargetMode="External"/><Relationship Id="rId4" Type="http://schemas.openxmlformats.org/officeDocument/2006/relationships/hyperlink" Target="http://en.wikipedia.org/wiki/Beat_Generatio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Woodrow_Wilson_National_Fellowship_Foundation" TargetMode="External"/><Relationship Id="rId2" Type="http://schemas.openxmlformats.org/officeDocument/2006/relationships/hyperlink" Target="http://en.wikipedia.org/wiki/University_of_Oregon" TargetMode="External"/><Relationship Id="rId1" Type="http://schemas.openxmlformats.org/officeDocument/2006/relationships/slideLayout" Target="../slideLayouts/slideLayout2.xml"/><Relationship Id="rId6" Type="http://schemas.openxmlformats.org/officeDocument/2006/relationships/hyperlink" Target="http://en.wikipedia.org/wiki/One_Flew_Over_the_Cuckoo%27s_Nest_(novel)" TargetMode="External"/><Relationship Id="rId5" Type="http://schemas.openxmlformats.org/officeDocument/2006/relationships/hyperlink" Target="#cite_note-oregonianobit-3"/><Relationship Id="rId4" Type="http://schemas.openxmlformats.org/officeDocument/2006/relationships/hyperlink" Target="http://en.wikipedia.org/wiki/Stanford_University"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cite_note-oregonianobit-3"/><Relationship Id="rId13" Type="http://schemas.openxmlformats.org/officeDocument/2006/relationships/hyperlink" Target="http://en.wikipedia.org/wiki/Grateful_Dead" TargetMode="External"/><Relationship Id="rId3" Type="http://schemas.openxmlformats.org/officeDocument/2006/relationships/hyperlink" Target="http://en.wikipedia.org/wiki/Project_MKULTRA" TargetMode="External"/><Relationship Id="rId7" Type="http://schemas.openxmlformats.org/officeDocument/2006/relationships/hyperlink" Target="http://en.wikipedia.org/wiki/LSD" TargetMode="External"/><Relationship Id="rId12" Type="http://schemas.openxmlformats.org/officeDocument/2006/relationships/hyperlink" Target="http://en.wikipedia.org/wiki/Acid_Tests" TargetMode="External"/><Relationship Id="rId2" Type="http://schemas.openxmlformats.org/officeDocument/2006/relationships/hyperlink" Target="http://en.wikipedia.org/wiki/Central_Intelligence_Agency" TargetMode="External"/><Relationship Id="rId16" Type="http://schemas.openxmlformats.org/officeDocument/2006/relationships/hyperlink" Target="http://en.wikipedia.org/wiki/Psychedelic" TargetMode="External"/><Relationship Id="rId1" Type="http://schemas.openxmlformats.org/officeDocument/2006/relationships/slideLayout" Target="../slideLayouts/slideLayout2.xml"/><Relationship Id="rId6" Type="http://schemas.openxmlformats.org/officeDocument/2006/relationships/hyperlink" Target="http://en.wikipedia.org/wiki/Psychedelics,_dissociatives_and_deliriants" TargetMode="External"/><Relationship Id="rId11" Type="http://schemas.openxmlformats.org/officeDocument/2006/relationships/hyperlink" Target="http://en.wikipedia.org/wiki/San_Francisco" TargetMode="External"/><Relationship Id="rId5" Type="http://schemas.openxmlformats.org/officeDocument/2006/relationships/hyperlink" Target="#cite_note-7"/><Relationship Id="rId15" Type="http://schemas.openxmlformats.org/officeDocument/2006/relationships/hyperlink" Target="http://en.wikipedia.org/wiki/Strobe_light" TargetMode="External"/><Relationship Id="rId10" Type="http://schemas.openxmlformats.org/officeDocument/2006/relationships/hyperlink" Target="http://en.wikipedia.org/wiki/La_Honda,_California" TargetMode="External"/><Relationship Id="rId4" Type="http://schemas.openxmlformats.org/officeDocument/2006/relationships/hyperlink" Target="http://en.wikipedia.org/wiki/Menlo_Park,_California" TargetMode="External"/><Relationship Id="rId9" Type="http://schemas.openxmlformats.org/officeDocument/2006/relationships/hyperlink" Target="http://en.wikipedia.org/wiki/Guinea_pig" TargetMode="External"/><Relationship Id="rId14" Type="http://schemas.openxmlformats.org/officeDocument/2006/relationships/hyperlink" Target="http://en.wikipedia.org/wiki/Black_ligh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Jack_Kerouac" TargetMode="External"/><Relationship Id="rId3" Type="http://schemas.openxmlformats.org/officeDocument/2006/relationships/hyperlink" Target="http://en.wikipedia.org/wiki/Neal_Cassady" TargetMode="External"/><Relationship Id="rId7" Type="http://schemas.openxmlformats.org/officeDocument/2006/relationships/hyperlink" Target="http://en.wikipedia.org/wiki/The_Electric_Kool-Aid_Acid_Test" TargetMode="External"/><Relationship Id="rId2" Type="http://schemas.openxmlformats.org/officeDocument/2006/relationships/hyperlink" Target="http://en.wikipedia.org/wiki/Sometimes_a_Great_Notion_(novel)" TargetMode="External"/><Relationship Id="rId1" Type="http://schemas.openxmlformats.org/officeDocument/2006/relationships/slideLayout" Target="../slideLayouts/slideLayout2.xml"/><Relationship Id="rId6" Type="http://schemas.openxmlformats.org/officeDocument/2006/relationships/hyperlink" Target="http://en.wikipedia.org/wiki/Tom_Wolfe" TargetMode="External"/><Relationship Id="rId5" Type="http://schemas.openxmlformats.org/officeDocument/2006/relationships/hyperlink" Target="#cite_note-8"/><Relationship Id="rId4" Type="http://schemas.openxmlformats.org/officeDocument/2006/relationships/hyperlink" Target="http://en.wikipedia.org/wiki/Further_(bus)" TargetMode="External"/><Relationship Id="rId9" Type="http://schemas.openxmlformats.org/officeDocument/2006/relationships/hyperlink" Target="http://en.wikipedia.org/wiki/Timothy_Lear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2/24/AcidTest.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Ken </a:t>
            </a:r>
            <a:r>
              <a:rPr lang="en-GB" dirty="0" err="1" smtClean="0"/>
              <a:t>Kesey</a:t>
            </a:r>
            <a:endParaRPr lang="en-GB" dirty="0"/>
          </a:p>
        </p:txBody>
      </p:sp>
      <p:sp>
        <p:nvSpPr>
          <p:cNvPr id="3" name="Subtitle 2"/>
          <p:cNvSpPr>
            <a:spLocks noGrp="1"/>
          </p:cNvSpPr>
          <p:nvPr>
            <p:ph type="subTitle" idx="1"/>
          </p:nvPr>
        </p:nvSpPr>
        <p:spPr>
          <a:xfrm>
            <a:off x="1352097" y="4725144"/>
            <a:ext cx="6400800" cy="1752600"/>
          </a:xfrm>
        </p:spPr>
        <p:txBody>
          <a:bodyPr>
            <a:normAutofit fontScale="55000" lnSpcReduction="20000"/>
          </a:bodyPr>
          <a:lstStyle/>
          <a:p>
            <a:endParaRPr lang="en-GB" dirty="0" smtClean="0"/>
          </a:p>
          <a:p>
            <a:endParaRPr lang="en-GB" dirty="0"/>
          </a:p>
          <a:p>
            <a:r>
              <a:rPr lang="en-GB" sz="9600" dirty="0" smtClean="0">
                <a:solidFill>
                  <a:schemeClr val="tx1"/>
                </a:solidFill>
              </a:rPr>
              <a:t>Ken </a:t>
            </a:r>
            <a:r>
              <a:rPr lang="en-GB" sz="9600" dirty="0" err="1" smtClean="0">
                <a:solidFill>
                  <a:schemeClr val="tx1"/>
                </a:solidFill>
              </a:rPr>
              <a:t>Kesey</a:t>
            </a:r>
            <a:r>
              <a:rPr lang="en-GB" sz="9600" dirty="0" smtClean="0">
                <a:solidFill>
                  <a:schemeClr val="tx1"/>
                </a:solidFill>
              </a:rPr>
              <a:t> </a:t>
            </a:r>
            <a:r>
              <a:rPr lang="en-GB" sz="6500" dirty="0" smtClean="0">
                <a:solidFill>
                  <a:schemeClr val="tx1"/>
                </a:solidFill>
              </a:rPr>
              <a:t>1935 – 2001</a:t>
            </a:r>
          </a:p>
          <a:p>
            <a:r>
              <a:rPr lang="en-GB" sz="2900" dirty="0" smtClean="0">
                <a:solidFill>
                  <a:schemeClr val="tx1"/>
                </a:solidFill>
              </a:rPr>
              <a:t>Information  for this presentation was taken from Wikipedia.</a:t>
            </a:r>
            <a:endParaRPr lang="en-GB" sz="29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7522" y="332656"/>
            <a:ext cx="3409950" cy="507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7394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newsmakingnews.com/hippybuspeoplecompress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96752"/>
            <a:ext cx="5038725" cy="340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642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britannica.com/psychedelic/images/opsyroc089p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96752"/>
            <a:ext cx="6427659"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230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theage.com.au/ffximage/2006/01/16/wbKESEY_wideweb__470x31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412776"/>
            <a:ext cx="5811339" cy="3845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7468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Legal Trouble</a:t>
            </a:r>
            <a:endParaRPr lang="en-GB" dirty="0"/>
          </a:p>
        </p:txBody>
      </p:sp>
      <p:sp>
        <p:nvSpPr>
          <p:cNvPr id="3" name="Content Placeholder 2"/>
          <p:cNvSpPr>
            <a:spLocks noGrp="1"/>
          </p:cNvSpPr>
          <p:nvPr>
            <p:ph idx="1"/>
          </p:nvPr>
        </p:nvSpPr>
        <p:spPr>
          <a:xfrm>
            <a:off x="457200" y="1600200"/>
            <a:ext cx="8363272" cy="4925144"/>
          </a:xfrm>
        </p:spPr>
        <p:txBody>
          <a:bodyPr>
            <a:normAutofit fontScale="47500" lnSpcReduction="20000"/>
          </a:bodyPr>
          <a:lstStyle/>
          <a:p>
            <a:pPr marL="0" indent="0">
              <a:buNone/>
            </a:pPr>
            <a:r>
              <a:rPr lang="en-GB" sz="5100" dirty="0" err="1" smtClean="0">
                <a:effectLst/>
              </a:rPr>
              <a:t>Kesey</a:t>
            </a:r>
            <a:r>
              <a:rPr lang="en-GB" sz="5100" dirty="0" smtClean="0">
                <a:effectLst/>
              </a:rPr>
              <a:t> was arrested for possession of </a:t>
            </a:r>
            <a:r>
              <a:rPr lang="en-GB" sz="5100" dirty="0" smtClean="0">
                <a:effectLst/>
                <a:hlinkClick r:id="rId2" tooltip="Cannabis (drug)"/>
              </a:rPr>
              <a:t>marijuana</a:t>
            </a:r>
            <a:r>
              <a:rPr lang="en-GB" sz="5100" dirty="0" smtClean="0">
                <a:effectLst/>
              </a:rPr>
              <a:t> in 1965. In an attempt to mislead police, he faked suicide by having friends leave his truck on a </a:t>
            </a:r>
            <a:r>
              <a:rPr lang="en-GB" sz="5100" dirty="0" err="1" smtClean="0">
                <a:effectLst/>
              </a:rPr>
              <a:t>cliffside</a:t>
            </a:r>
            <a:r>
              <a:rPr lang="en-GB" sz="5100" dirty="0" smtClean="0">
                <a:effectLst/>
              </a:rPr>
              <a:t> road near </a:t>
            </a:r>
            <a:r>
              <a:rPr lang="en-GB" sz="5100" dirty="0" smtClean="0">
                <a:effectLst/>
                <a:hlinkClick r:id="rId3" tooltip="Eureka, California"/>
              </a:rPr>
              <a:t>Eureka</a:t>
            </a:r>
            <a:r>
              <a:rPr lang="en-GB" sz="5100" dirty="0" smtClean="0">
                <a:effectLst/>
              </a:rPr>
              <a:t>, along with an elaborate suicide note, written by the Pranksters. </a:t>
            </a:r>
            <a:r>
              <a:rPr lang="en-GB" sz="5100" dirty="0" err="1" smtClean="0">
                <a:effectLst/>
              </a:rPr>
              <a:t>Kesey</a:t>
            </a:r>
            <a:r>
              <a:rPr lang="en-GB" sz="5100" dirty="0" smtClean="0">
                <a:effectLst/>
              </a:rPr>
              <a:t> fled to Mexico in the back of a friend's car. When he returned to the United States eight months later, </a:t>
            </a:r>
            <a:r>
              <a:rPr lang="en-GB" sz="5100" dirty="0" err="1" smtClean="0">
                <a:effectLst/>
              </a:rPr>
              <a:t>Kesey</a:t>
            </a:r>
            <a:r>
              <a:rPr lang="en-GB" sz="5100" dirty="0" smtClean="0">
                <a:effectLst/>
              </a:rPr>
              <a:t> was arrested and sent to the San Mateo County jail in </a:t>
            </a:r>
            <a:r>
              <a:rPr lang="en-GB" sz="5100" dirty="0" smtClean="0">
                <a:effectLst/>
                <a:hlinkClick r:id="rId4" tooltip="Redwood City"/>
              </a:rPr>
              <a:t>Redwood City</a:t>
            </a:r>
            <a:r>
              <a:rPr lang="en-GB" sz="5100" dirty="0" smtClean="0">
                <a:effectLst/>
              </a:rPr>
              <a:t>, California, for five months where he was introduced to a highly recommended San Francisco lawyer, Richard </a:t>
            </a:r>
            <a:r>
              <a:rPr lang="en-GB" sz="5100" dirty="0" err="1" smtClean="0">
                <a:effectLst/>
              </a:rPr>
              <a:t>Potack</a:t>
            </a:r>
            <a:r>
              <a:rPr lang="en-GB" sz="5100" dirty="0" smtClean="0">
                <a:effectLst/>
              </a:rPr>
              <a:t> who specialized in marijuana cultivation. On his release, he moved back to the family farm in </a:t>
            </a:r>
            <a:r>
              <a:rPr lang="en-GB" sz="5100" dirty="0" smtClean="0">
                <a:effectLst/>
                <a:hlinkClick r:id="rId5" tooltip="Pleasant Hill, Oregon"/>
              </a:rPr>
              <a:t>Pleasant Hill, Oregon</a:t>
            </a:r>
            <a:r>
              <a:rPr lang="en-GB" sz="5100" dirty="0" smtClean="0">
                <a:effectLst/>
              </a:rPr>
              <a:t>, in the </a:t>
            </a:r>
            <a:r>
              <a:rPr lang="en-GB" sz="5100" dirty="0" smtClean="0">
                <a:effectLst/>
                <a:hlinkClick r:id="rId6" tooltip="Willamette Valley"/>
              </a:rPr>
              <a:t>Willamette Valley</a:t>
            </a:r>
            <a:r>
              <a:rPr lang="en-GB" sz="5100" dirty="0" smtClean="0">
                <a:effectLst/>
              </a:rPr>
              <a:t>, where he spent the rest of his life.</a:t>
            </a:r>
            <a:r>
              <a:rPr lang="en-GB" sz="5100" baseline="30000" dirty="0" smtClean="0">
                <a:effectLst/>
                <a:hlinkClick r:id="rId7"/>
              </a:rPr>
              <a:t>[10]</a:t>
            </a:r>
            <a:r>
              <a:rPr lang="en-GB" sz="5100" dirty="0" smtClean="0">
                <a:effectLst/>
              </a:rPr>
              <a:t> He wrote many articles, books (mostly collections of his articles), and short stories during that time.</a:t>
            </a:r>
          </a:p>
          <a:p>
            <a:endParaRPr lang="en-GB" dirty="0"/>
          </a:p>
        </p:txBody>
      </p:sp>
    </p:spTree>
    <p:extLst>
      <p:ext uri="{BB962C8B-B14F-4D97-AF65-F5344CB8AC3E}">
        <p14:creationId xmlns:p14="http://schemas.microsoft.com/office/powerpoint/2010/main" val="1546011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Later Years</a:t>
            </a:r>
            <a:endParaRPr lang="en-GB" dirty="0"/>
          </a:p>
        </p:txBody>
      </p:sp>
      <p:sp>
        <p:nvSpPr>
          <p:cNvPr id="3" name="Content Placeholder 2"/>
          <p:cNvSpPr>
            <a:spLocks noGrp="1"/>
          </p:cNvSpPr>
          <p:nvPr>
            <p:ph idx="1"/>
          </p:nvPr>
        </p:nvSpPr>
        <p:spPr>
          <a:xfrm>
            <a:off x="457200" y="1600200"/>
            <a:ext cx="8435280" cy="4997152"/>
          </a:xfrm>
        </p:spPr>
        <p:txBody>
          <a:bodyPr>
            <a:normAutofit fontScale="25000" lnSpcReduction="20000"/>
          </a:bodyPr>
          <a:lstStyle/>
          <a:p>
            <a:r>
              <a:rPr lang="en-GB" sz="8000" dirty="0" smtClean="0">
                <a:effectLst/>
              </a:rPr>
              <a:t>On August 14, 1997, </a:t>
            </a:r>
            <a:r>
              <a:rPr lang="en-GB" sz="8000" dirty="0" err="1" smtClean="0">
                <a:effectLst/>
              </a:rPr>
              <a:t>Kesey</a:t>
            </a:r>
            <a:r>
              <a:rPr lang="en-GB" sz="8000" dirty="0" smtClean="0">
                <a:effectLst/>
              </a:rPr>
              <a:t> and his Pranksters attended a </a:t>
            </a:r>
            <a:r>
              <a:rPr lang="en-GB" sz="8000" dirty="0" smtClean="0">
                <a:effectLst/>
                <a:hlinkClick r:id="rId2" tooltip="Phish"/>
              </a:rPr>
              <a:t>Phish</a:t>
            </a:r>
            <a:r>
              <a:rPr lang="en-GB" sz="8000" dirty="0" smtClean="0">
                <a:effectLst/>
              </a:rPr>
              <a:t> concert in Darien Lake, New York. After making a somewhat mystical appearance in the parking lot before the show, </a:t>
            </a:r>
            <a:r>
              <a:rPr lang="en-GB" sz="8000" dirty="0" err="1" smtClean="0">
                <a:effectLst/>
              </a:rPr>
              <a:t>Kesey</a:t>
            </a:r>
            <a:r>
              <a:rPr lang="en-GB" sz="8000" dirty="0" smtClean="0">
                <a:effectLst/>
              </a:rPr>
              <a:t> and the Pranksters appeared onstage with the band and performed a dance-trance-jam session involving several characters from </a:t>
            </a:r>
            <a:r>
              <a:rPr lang="en-GB" sz="8000" i="1" dirty="0" smtClean="0">
                <a:effectLst/>
              </a:rPr>
              <a:t>The Wizard of Oz</a:t>
            </a:r>
            <a:r>
              <a:rPr lang="en-GB" sz="8000" dirty="0" smtClean="0">
                <a:effectLst/>
              </a:rPr>
              <a:t> and </a:t>
            </a:r>
            <a:r>
              <a:rPr lang="en-GB" sz="8000" i="1" dirty="0" smtClean="0">
                <a:effectLst/>
              </a:rPr>
              <a:t>Frankenstein</a:t>
            </a:r>
            <a:r>
              <a:rPr lang="en-GB" sz="8000" dirty="0" smtClean="0">
                <a:effectLst/>
              </a:rPr>
              <a:t>. </a:t>
            </a:r>
            <a:r>
              <a:rPr lang="en-GB" sz="8000" dirty="0" err="1" smtClean="0">
                <a:effectLst/>
              </a:rPr>
              <a:t>Kesey</a:t>
            </a:r>
            <a:r>
              <a:rPr lang="en-GB" sz="8000" dirty="0" smtClean="0">
                <a:effectLst/>
              </a:rPr>
              <a:t> kept asking, "Where have all the Bozos gone? To the Phish concert, and the Further Festival." </a:t>
            </a:r>
            <a:r>
              <a:rPr lang="en-GB" sz="8000" dirty="0" smtClean="0">
                <a:effectLst/>
                <a:hlinkClick r:id="rId3" tooltip="Trey Anastasio"/>
              </a:rPr>
              <a:t>Trey </a:t>
            </a:r>
            <a:r>
              <a:rPr lang="en-GB" sz="8000" dirty="0" err="1" smtClean="0">
                <a:effectLst/>
                <a:hlinkClick r:id="rId3" tooltip="Trey Anastasio"/>
              </a:rPr>
              <a:t>Anastasio</a:t>
            </a:r>
            <a:r>
              <a:rPr lang="en-GB" sz="8000" dirty="0" smtClean="0">
                <a:effectLst/>
              </a:rPr>
              <a:t> was quoted as the Pranksters exited, "That's what happens when you do too much acid 30 years later." The band then performed the song "Camel Walk", with a groove that has become known as the "Pranksters Jam".</a:t>
            </a:r>
          </a:p>
          <a:p>
            <a:r>
              <a:rPr lang="en-GB" sz="8000" dirty="0" smtClean="0">
                <a:effectLst/>
              </a:rPr>
              <a:t>In June 2001, </a:t>
            </a:r>
            <a:r>
              <a:rPr lang="en-GB" sz="8000" dirty="0" err="1" smtClean="0">
                <a:effectLst/>
              </a:rPr>
              <a:t>Kesey</a:t>
            </a:r>
            <a:r>
              <a:rPr lang="en-GB" sz="8000" dirty="0" smtClean="0">
                <a:effectLst/>
              </a:rPr>
              <a:t> was invited and accepted as the keynote speaker at the annual commencement of </a:t>
            </a:r>
            <a:r>
              <a:rPr lang="en-GB" sz="8000" dirty="0" smtClean="0">
                <a:effectLst/>
                <a:hlinkClick r:id="rId4" tooltip="The Evergreen State College"/>
              </a:rPr>
              <a:t>The Evergreen State College</a:t>
            </a:r>
            <a:r>
              <a:rPr lang="en-GB" sz="8000" dirty="0" smtClean="0">
                <a:effectLst/>
              </a:rPr>
              <a:t>. His last major work was an essay for </a:t>
            </a:r>
            <a:r>
              <a:rPr lang="en-GB" sz="8000" i="1" dirty="0" smtClean="0">
                <a:effectLst/>
                <a:hlinkClick r:id="rId5" tooltip="Rolling Stone"/>
              </a:rPr>
              <a:t>Rolling Stone</a:t>
            </a:r>
            <a:r>
              <a:rPr lang="en-GB" sz="8000" dirty="0" smtClean="0">
                <a:effectLst/>
              </a:rPr>
              <a:t> magazine calling for peace in the aftermath of the </a:t>
            </a:r>
            <a:r>
              <a:rPr lang="en-GB" sz="8000" dirty="0" smtClean="0">
                <a:effectLst/>
                <a:hlinkClick r:id="rId6" tooltip="September 11, 2001 attacks"/>
              </a:rPr>
              <a:t>September 11, 2001 attacks</a:t>
            </a:r>
            <a:r>
              <a:rPr lang="en-GB" sz="8000" dirty="0" smtClean="0">
                <a:effectLst/>
              </a:rPr>
              <a:t>.</a:t>
            </a:r>
          </a:p>
          <a:p>
            <a:r>
              <a:rPr lang="en-GB" sz="8000" dirty="0" err="1" smtClean="0">
                <a:effectLst/>
              </a:rPr>
              <a:t>Kesey</a:t>
            </a:r>
            <a:r>
              <a:rPr lang="en-GB" sz="8000" dirty="0" smtClean="0">
                <a:effectLst/>
              </a:rPr>
              <a:t> was diagnosed with </a:t>
            </a:r>
            <a:r>
              <a:rPr lang="en-GB" sz="8000" dirty="0" smtClean="0">
                <a:effectLst/>
                <a:hlinkClick r:id="rId7" tooltip="Diabetes"/>
              </a:rPr>
              <a:t>diabetes</a:t>
            </a:r>
            <a:r>
              <a:rPr lang="en-GB" sz="8000" dirty="0" smtClean="0">
                <a:effectLst/>
              </a:rPr>
              <a:t> in 1992. In 1997, health problems began to take their toll, starting with a </a:t>
            </a:r>
            <a:r>
              <a:rPr lang="en-GB" sz="8000" dirty="0" smtClean="0">
                <a:effectLst/>
                <a:hlinkClick r:id="rId8" tooltip="Stroke"/>
              </a:rPr>
              <a:t>stroke</a:t>
            </a:r>
            <a:r>
              <a:rPr lang="en-GB" sz="8000" dirty="0" smtClean="0">
                <a:effectLst/>
              </a:rPr>
              <a:t> that year.</a:t>
            </a:r>
            <a:r>
              <a:rPr lang="en-GB" sz="8000" baseline="30000" dirty="0" smtClean="0">
                <a:effectLst/>
                <a:hlinkClick r:id="rId9"/>
              </a:rPr>
              <a:t>[4]</a:t>
            </a:r>
            <a:r>
              <a:rPr lang="en-GB" sz="8000" dirty="0" smtClean="0">
                <a:effectLst/>
              </a:rPr>
              <a:t> On October 25, 2001 </a:t>
            </a:r>
            <a:r>
              <a:rPr lang="en-GB" sz="8000" dirty="0" err="1" smtClean="0">
                <a:effectLst/>
              </a:rPr>
              <a:t>Kesey</a:t>
            </a:r>
            <a:r>
              <a:rPr lang="en-GB" sz="8000" dirty="0" smtClean="0">
                <a:effectLst/>
              </a:rPr>
              <a:t> had surgery on his liver to remove a </a:t>
            </a:r>
            <a:r>
              <a:rPr lang="en-GB" sz="8000" dirty="0" err="1" smtClean="0">
                <a:effectLst/>
                <a:hlinkClick r:id="rId10" tooltip="Hepatocellular carcinoma"/>
              </a:rPr>
              <a:t>tumor</a:t>
            </a:r>
            <a:r>
              <a:rPr lang="en-GB" sz="8000" dirty="0" smtClean="0">
                <a:effectLst/>
              </a:rPr>
              <a:t>.</a:t>
            </a:r>
            <a:r>
              <a:rPr lang="en-GB" sz="8000" baseline="30000" dirty="0" smtClean="0">
                <a:effectLst/>
                <a:hlinkClick r:id="rId9"/>
              </a:rPr>
              <a:t>[4]</a:t>
            </a:r>
            <a:r>
              <a:rPr lang="en-GB" sz="8000" dirty="0" smtClean="0">
                <a:effectLst/>
              </a:rPr>
              <a:t> He never recovered from the operation and died of complications on November 10, 2001, aged 66.</a:t>
            </a:r>
            <a:r>
              <a:rPr lang="en-GB" sz="8000" baseline="30000" dirty="0" smtClean="0">
                <a:effectLst/>
                <a:hlinkClick r:id="rId9"/>
              </a:rPr>
              <a:t>[4]</a:t>
            </a:r>
            <a:endParaRPr lang="en-GB" sz="8000" dirty="0" smtClean="0">
              <a:effectLst/>
            </a:endParaRPr>
          </a:p>
          <a:p>
            <a:endParaRPr lang="en-GB" dirty="0"/>
          </a:p>
        </p:txBody>
      </p:sp>
    </p:spTree>
    <p:extLst>
      <p:ext uri="{BB962C8B-B14F-4D97-AF65-F5344CB8AC3E}">
        <p14:creationId xmlns:p14="http://schemas.microsoft.com/office/powerpoint/2010/main" val="3914466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oocities.org/theocarius/photos/kes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980728"/>
            <a:ext cx="3744416" cy="4865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063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Ken </a:t>
            </a:r>
            <a:r>
              <a:rPr lang="en-GB" dirty="0" err="1" smtClean="0"/>
              <a:t>Kesey</a:t>
            </a:r>
            <a:endParaRPr lang="en-GB" dirty="0"/>
          </a:p>
        </p:txBody>
      </p:sp>
      <p:sp>
        <p:nvSpPr>
          <p:cNvPr id="3" name="Content Placeholder 2"/>
          <p:cNvSpPr>
            <a:spLocks noGrp="1"/>
          </p:cNvSpPr>
          <p:nvPr>
            <p:ph idx="1"/>
          </p:nvPr>
        </p:nvSpPr>
        <p:spPr/>
        <p:txBody>
          <a:bodyPr/>
          <a:lstStyle/>
          <a:p>
            <a:pPr marL="0" indent="0">
              <a:buNone/>
            </a:pPr>
            <a:r>
              <a:rPr lang="en-GB" dirty="0" err="1" smtClean="0">
                <a:effectLst/>
              </a:rPr>
              <a:t>Kesey</a:t>
            </a:r>
            <a:r>
              <a:rPr lang="en-GB" dirty="0" smtClean="0">
                <a:effectLst/>
              </a:rPr>
              <a:t> was an American author, best known for his novel </a:t>
            </a:r>
            <a:r>
              <a:rPr lang="en-GB" i="1" dirty="0" smtClean="0">
                <a:effectLst/>
                <a:hlinkClick r:id="rId2" tooltip="One Flew Over the Cuckoo's Nest (novel)"/>
              </a:rPr>
              <a:t>One Flew Over the Cuckoo's Nest</a:t>
            </a:r>
            <a:r>
              <a:rPr lang="en-GB" dirty="0" smtClean="0">
                <a:effectLst/>
              </a:rPr>
              <a:t> (1962),</a:t>
            </a:r>
            <a:r>
              <a:rPr lang="en-GB" baseline="30000" dirty="0" smtClean="0">
                <a:effectLst/>
                <a:hlinkClick r:id="rId3"/>
              </a:rPr>
              <a:t>[1]</a:t>
            </a:r>
            <a:r>
              <a:rPr lang="en-GB" dirty="0" smtClean="0">
                <a:effectLst/>
              </a:rPr>
              <a:t> and as a counter-cultural figure who considered himself a link between the </a:t>
            </a:r>
            <a:r>
              <a:rPr lang="en-GB" dirty="0" smtClean="0">
                <a:effectLst/>
                <a:hlinkClick r:id="rId4" tooltip="Beat Generation"/>
              </a:rPr>
              <a:t>Beat Generation</a:t>
            </a:r>
            <a:r>
              <a:rPr lang="en-GB" dirty="0" smtClean="0">
                <a:effectLst/>
              </a:rPr>
              <a:t> of the 1950s and the </a:t>
            </a:r>
            <a:r>
              <a:rPr lang="en-GB" dirty="0" smtClean="0">
                <a:effectLst/>
                <a:hlinkClick r:id="rId5" tooltip="Hippie"/>
              </a:rPr>
              <a:t>hippies</a:t>
            </a:r>
            <a:r>
              <a:rPr lang="en-GB" dirty="0" smtClean="0">
                <a:effectLst/>
              </a:rPr>
              <a:t> of the 1960s. "I was too young to be a </a:t>
            </a:r>
            <a:r>
              <a:rPr lang="en-GB" dirty="0" smtClean="0">
                <a:effectLst/>
                <a:hlinkClick r:id="rId6" tooltip="Beatnik"/>
              </a:rPr>
              <a:t>beatnik</a:t>
            </a:r>
            <a:r>
              <a:rPr lang="en-GB" dirty="0" smtClean="0">
                <a:effectLst/>
              </a:rPr>
              <a:t>, and too old to be a hippie."</a:t>
            </a:r>
            <a:endParaRPr lang="en-GB" dirty="0"/>
          </a:p>
        </p:txBody>
      </p:sp>
    </p:spTree>
    <p:extLst>
      <p:ext uri="{BB962C8B-B14F-4D97-AF65-F5344CB8AC3E}">
        <p14:creationId xmlns:p14="http://schemas.microsoft.com/office/powerpoint/2010/main" val="941920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Life</a:t>
            </a:r>
            <a:endParaRPr lang="en-GB" dirty="0"/>
          </a:p>
        </p:txBody>
      </p:sp>
      <p:sp>
        <p:nvSpPr>
          <p:cNvPr id="3" name="Content Placeholder 2"/>
          <p:cNvSpPr>
            <a:spLocks noGrp="1"/>
          </p:cNvSpPr>
          <p:nvPr>
            <p:ph idx="1"/>
          </p:nvPr>
        </p:nvSpPr>
        <p:spPr/>
        <p:txBody>
          <a:bodyPr>
            <a:normAutofit/>
          </a:bodyPr>
          <a:lstStyle/>
          <a:p>
            <a:pPr marL="0" indent="0">
              <a:buNone/>
            </a:pPr>
            <a:r>
              <a:rPr lang="en-GB" dirty="0" err="1" smtClean="0">
                <a:effectLst/>
              </a:rPr>
              <a:t>Kesey</a:t>
            </a:r>
            <a:r>
              <a:rPr lang="en-GB" dirty="0" smtClean="0">
                <a:effectLst/>
              </a:rPr>
              <a:t> attended the </a:t>
            </a:r>
            <a:r>
              <a:rPr lang="en-GB" dirty="0" smtClean="0">
                <a:effectLst/>
                <a:hlinkClick r:id="rId2" tooltip="University of Oregon"/>
              </a:rPr>
              <a:t>University of Oregon</a:t>
            </a:r>
            <a:r>
              <a:rPr lang="en-GB" dirty="0" smtClean="0">
                <a:effectLst/>
              </a:rPr>
              <a:t>'s School of Journalism, where he received a degree in speech and communication in 1957. He was awarded a </a:t>
            </a:r>
            <a:r>
              <a:rPr lang="en-GB" dirty="0" smtClean="0">
                <a:effectLst/>
                <a:hlinkClick r:id="rId3" tooltip="Woodrow Wilson National Fellowship Foundation"/>
              </a:rPr>
              <a:t>Woodrow Wilson National Fellowship</a:t>
            </a:r>
            <a:r>
              <a:rPr lang="en-GB" dirty="0" smtClean="0">
                <a:effectLst/>
              </a:rPr>
              <a:t> in 1958 to </a:t>
            </a:r>
            <a:r>
              <a:rPr lang="en-GB" dirty="0" err="1" smtClean="0">
                <a:effectLst/>
              </a:rPr>
              <a:t>enroll</a:t>
            </a:r>
            <a:r>
              <a:rPr lang="en-GB" dirty="0" smtClean="0">
                <a:effectLst/>
              </a:rPr>
              <a:t> in the creative writing program at </a:t>
            </a:r>
            <a:r>
              <a:rPr lang="en-GB" dirty="0" smtClean="0">
                <a:effectLst/>
                <a:hlinkClick r:id="rId4" tooltip="Stanford University"/>
              </a:rPr>
              <a:t>Stanford University</a:t>
            </a:r>
            <a:r>
              <a:rPr lang="en-GB" dirty="0" smtClean="0">
                <a:effectLst/>
              </a:rPr>
              <a:t>, which he did the following year.</a:t>
            </a:r>
            <a:r>
              <a:rPr lang="en-GB" baseline="30000" dirty="0" smtClean="0">
                <a:effectLst/>
                <a:hlinkClick r:id="rId5"/>
              </a:rPr>
              <a:t>[4]</a:t>
            </a:r>
            <a:r>
              <a:rPr lang="en-GB" dirty="0" smtClean="0">
                <a:effectLst/>
              </a:rPr>
              <a:t> While at Stanford, he began the manuscript that would become </a:t>
            </a:r>
            <a:r>
              <a:rPr lang="en-GB" i="1" dirty="0" smtClean="0">
                <a:effectLst/>
                <a:hlinkClick r:id="rId6" tooltip="One Flew Over the Cuckoo's Nest (novel)"/>
              </a:rPr>
              <a:t>One Flew Over the Cuckoo's Nest</a:t>
            </a:r>
            <a:r>
              <a:rPr lang="en-GB" dirty="0" smtClean="0">
                <a:effectLst/>
              </a:rPr>
              <a:t>.</a:t>
            </a:r>
            <a:endParaRPr lang="en-GB" dirty="0">
              <a:effectLst/>
            </a:endParaRPr>
          </a:p>
        </p:txBody>
      </p:sp>
    </p:spTree>
    <p:extLst>
      <p:ext uri="{BB962C8B-B14F-4D97-AF65-F5344CB8AC3E}">
        <p14:creationId xmlns:p14="http://schemas.microsoft.com/office/powerpoint/2010/main" val="80798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rPr>
              <a:t>Experimentation with </a:t>
            </a:r>
            <a:br>
              <a:rPr lang="en-GB" b="1" dirty="0" smtClean="0">
                <a:effectLst/>
              </a:rPr>
            </a:br>
            <a:r>
              <a:rPr lang="en-GB" b="1" dirty="0" smtClean="0">
                <a:effectLst/>
              </a:rPr>
              <a:t>psychoactive drugs</a:t>
            </a:r>
            <a:endParaRPr lang="en-GB" dirty="0"/>
          </a:p>
        </p:txBody>
      </p:sp>
      <p:sp>
        <p:nvSpPr>
          <p:cNvPr id="3" name="Content Placeholder 2"/>
          <p:cNvSpPr>
            <a:spLocks noGrp="1"/>
          </p:cNvSpPr>
          <p:nvPr>
            <p:ph idx="1"/>
          </p:nvPr>
        </p:nvSpPr>
        <p:spPr>
          <a:xfrm>
            <a:off x="457200" y="1600200"/>
            <a:ext cx="8363272" cy="4925144"/>
          </a:xfrm>
        </p:spPr>
        <p:txBody>
          <a:bodyPr>
            <a:normAutofit fontScale="70000" lnSpcReduction="20000"/>
          </a:bodyPr>
          <a:lstStyle/>
          <a:p>
            <a:pPr marL="0" indent="0">
              <a:buNone/>
            </a:pPr>
            <a:r>
              <a:rPr lang="en-GB" dirty="0" smtClean="0">
                <a:effectLst/>
              </a:rPr>
              <a:t>At Stanford in 1959, </a:t>
            </a:r>
            <a:r>
              <a:rPr lang="en-GB" dirty="0" err="1" smtClean="0">
                <a:effectLst/>
              </a:rPr>
              <a:t>Kesey</a:t>
            </a:r>
            <a:r>
              <a:rPr lang="en-GB" dirty="0" smtClean="0">
                <a:effectLst/>
              </a:rPr>
              <a:t> volunteered to take part in a </a:t>
            </a:r>
            <a:r>
              <a:rPr lang="en-GB" dirty="0" smtClean="0">
                <a:effectLst/>
                <a:hlinkClick r:id="rId2" tooltip="Central Intelligence Agency"/>
              </a:rPr>
              <a:t>CIA</a:t>
            </a:r>
            <a:r>
              <a:rPr lang="en-GB" dirty="0" smtClean="0">
                <a:effectLst/>
              </a:rPr>
              <a:t>-financed study named </a:t>
            </a:r>
            <a:r>
              <a:rPr lang="en-GB" dirty="0" smtClean="0">
                <a:effectLst/>
                <a:hlinkClick r:id="rId3" tooltip="Project MKULTRA"/>
              </a:rPr>
              <a:t>Project MKULTRA</a:t>
            </a:r>
            <a:r>
              <a:rPr lang="en-GB" dirty="0" smtClean="0">
                <a:effectLst/>
              </a:rPr>
              <a:t> at the </a:t>
            </a:r>
            <a:r>
              <a:rPr lang="en-GB" dirty="0" smtClean="0">
                <a:effectLst/>
                <a:hlinkClick r:id="rId4" tooltip="Menlo Park, California"/>
              </a:rPr>
              <a:t>Menlo Park</a:t>
            </a:r>
            <a:r>
              <a:rPr lang="en-GB" dirty="0" smtClean="0">
                <a:effectLst/>
              </a:rPr>
              <a:t> Veterans Hospital where he worked as a night aide.</a:t>
            </a:r>
            <a:r>
              <a:rPr lang="en-GB" baseline="30000" dirty="0" smtClean="0">
                <a:effectLst/>
                <a:hlinkClick r:id="rId5"/>
              </a:rPr>
              <a:t>[8]</a:t>
            </a:r>
            <a:r>
              <a:rPr lang="en-GB" dirty="0" smtClean="0">
                <a:effectLst/>
              </a:rPr>
              <a:t> The project studied the effects of </a:t>
            </a:r>
            <a:r>
              <a:rPr lang="en-GB" dirty="0" smtClean="0">
                <a:effectLst/>
                <a:hlinkClick r:id="rId6" tooltip="Psychedelics, dissociatives and deliriants"/>
              </a:rPr>
              <a:t>psychoactive drugs</a:t>
            </a:r>
            <a:r>
              <a:rPr lang="en-GB" dirty="0" smtClean="0">
                <a:effectLst/>
              </a:rPr>
              <a:t>, particularly </a:t>
            </a:r>
            <a:r>
              <a:rPr lang="en-GB" dirty="0" smtClean="0">
                <a:effectLst/>
                <a:hlinkClick r:id="rId7" tooltip="LSD"/>
              </a:rPr>
              <a:t>LSD</a:t>
            </a:r>
            <a:r>
              <a:rPr lang="en-GB" dirty="0" smtClean="0">
                <a:effectLst/>
              </a:rPr>
              <a:t>, on people.</a:t>
            </a:r>
            <a:r>
              <a:rPr lang="en-GB" baseline="30000" dirty="0" smtClean="0">
                <a:effectLst/>
                <a:hlinkClick r:id="rId8"/>
              </a:rPr>
              <a:t>[4]</a:t>
            </a:r>
            <a:r>
              <a:rPr lang="en-GB" dirty="0" smtClean="0">
                <a:effectLst/>
              </a:rPr>
              <a:t> </a:t>
            </a:r>
            <a:r>
              <a:rPr lang="en-GB" dirty="0" err="1" smtClean="0">
                <a:effectLst/>
              </a:rPr>
              <a:t>Kesey</a:t>
            </a:r>
            <a:r>
              <a:rPr lang="en-GB" dirty="0" smtClean="0">
                <a:effectLst/>
              </a:rPr>
              <a:t> wrote many detailed accounts of his experiences with these drugs, both during the </a:t>
            </a:r>
            <a:r>
              <a:rPr lang="en-GB" dirty="0" smtClean="0">
                <a:effectLst/>
                <a:hlinkClick r:id="rId3" tooltip="Project MKULTRA"/>
              </a:rPr>
              <a:t>Project MKULTRA</a:t>
            </a:r>
            <a:r>
              <a:rPr lang="en-GB" dirty="0" smtClean="0">
                <a:effectLst/>
              </a:rPr>
              <a:t> study and in the years of private experimentation that followed. </a:t>
            </a:r>
            <a:r>
              <a:rPr lang="en-GB" dirty="0" err="1" smtClean="0">
                <a:effectLst/>
              </a:rPr>
              <a:t>Kesey's</a:t>
            </a:r>
            <a:r>
              <a:rPr lang="en-GB" dirty="0" smtClean="0">
                <a:effectLst/>
              </a:rPr>
              <a:t> role as a medical </a:t>
            </a:r>
            <a:r>
              <a:rPr lang="en-GB" dirty="0" smtClean="0">
                <a:effectLst/>
                <a:hlinkClick r:id="rId9" tooltip="Guinea pig"/>
              </a:rPr>
              <a:t>guinea pig</a:t>
            </a:r>
            <a:r>
              <a:rPr lang="en-GB" dirty="0" smtClean="0">
                <a:effectLst/>
              </a:rPr>
              <a:t>, as well as his stint working at a state veterans' hospital, inspired him to write </a:t>
            </a:r>
            <a:r>
              <a:rPr lang="en-GB" i="1" dirty="0" smtClean="0">
                <a:effectLst/>
              </a:rPr>
              <a:t>One Flew Over the Cuckoo's Nest</a:t>
            </a:r>
            <a:r>
              <a:rPr lang="en-GB" dirty="0" smtClean="0">
                <a:effectLst/>
              </a:rPr>
              <a:t> in 1962. The success of this book, as well as the sale of his residence at Stanford, allowed him to move to </a:t>
            </a:r>
            <a:r>
              <a:rPr lang="en-GB" dirty="0" smtClean="0">
                <a:effectLst/>
                <a:hlinkClick r:id="rId10" tooltip="La Honda, California"/>
              </a:rPr>
              <a:t>La Honda, California</a:t>
            </a:r>
            <a:r>
              <a:rPr lang="en-GB" dirty="0" smtClean="0">
                <a:effectLst/>
              </a:rPr>
              <a:t>, in the mountains south of </a:t>
            </a:r>
            <a:r>
              <a:rPr lang="en-GB" dirty="0" smtClean="0">
                <a:effectLst/>
                <a:hlinkClick r:id="rId11" tooltip="San Francisco"/>
              </a:rPr>
              <a:t>San Francisco</a:t>
            </a:r>
            <a:r>
              <a:rPr lang="en-GB" dirty="0" smtClean="0">
                <a:effectLst/>
              </a:rPr>
              <a:t>. He frequently entertained friends and many others with parties he called "</a:t>
            </a:r>
            <a:r>
              <a:rPr lang="en-GB" dirty="0" smtClean="0">
                <a:effectLst/>
                <a:hlinkClick r:id="rId12" tooltip="Acid Tests"/>
              </a:rPr>
              <a:t>Acid Tests</a:t>
            </a:r>
            <a:r>
              <a:rPr lang="en-GB" dirty="0" smtClean="0">
                <a:effectLst/>
              </a:rPr>
              <a:t>" involving music (such as </a:t>
            </a:r>
            <a:r>
              <a:rPr lang="en-GB" dirty="0" err="1" smtClean="0">
                <a:effectLst/>
              </a:rPr>
              <a:t>Kesey's</a:t>
            </a:r>
            <a:r>
              <a:rPr lang="en-GB" dirty="0" smtClean="0">
                <a:effectLst/>
              </a:rPr>
              <a:t> </a:t>
            </a:r>
            <a:r>
              <a:rPr lang="en-GB" dirty="0" err="1" smtClean="0">
                <a:effectLst/>
              </a:rPr>
              <a:t>favorite</a:t>
            </a:r>
            <a:r>
              <a:rPr lang="en-GB" dirty="0" smtClean="0">
                <a:effectLst/>
              </a:rPr>
              <a:t> band, The Warlocks, later known as the </a:t>
            </a:r>
            <a:r>
              <a:rPr lang="en-GB" dirty="0" smtClean="0">
                <a:effectLst/>
                <a:hlinkClick r:id="rId13" tooltip="Grateful Dead"/>
              </a:rPr>
              <a:t>Grateful Dead</a:t>
            </a:r>
            <a:r>
              <a:rPr lang="en-GB" dirty="0" smtClean="0">
                <a:effectLst/>
              </a:rPr>
              <a:t>), </a:t>
            </a:r>
            <a:r>
              <a:rPr lang="en-GB" dirty="0" smtClean="0">
                <a:effectLst/>
                <a:hlinkClick r:id="rId14" tooltip="Black light"/>
              </a:rPr>
              <a:t>black lights</a:t>
            </a:r>
            <a:r>
              <a:rPr lang="en-GB" dirty="0" smtClean="0">
                <a:effectLst/>
              </a:rPr>
              <a:t>, fluorescent paint, </a:t>
            </a:r>
            <a:r>
              <a:rPr lang="en-GB" dirty="0" smtClean="0">
                <a:effectLst/>
                <a:hlinkClick r:id="rId15" tooltip="Strobe light"/>
              </a:rPr>
              <a:t>strobes</a:t>
            </a:r>
            <a:r>
              <a:rPr lang="en-GB" dirty="0" smtClean="0">
                <a:effectLst/>
              </a:rPr>
              <a:t> and other "</a:t>
            </a:r>
            <a:r>
              <a:rPr lang="en-GB" dirty="0" smtClean="0">
                <a:effectLst/>
                <a:hlinkClick r:id="rId16" tooltip="Psychedelic"/>
              </a:rPr>
              <a:t>psychedelic</a:t>
            </a:r>
            <a:r>
              <a:rPr lang="en-GB" dirty="0" smtClean="0">
                <a:effectLst/>
              </a:rPr>
              <a:t>" effects, and, of course, LSD. These parties were noted in some of the literary works of the time.</a:t>
            </a:r>
          </a:p>
          <a:p>
            <a:endParaRPr lang="en-GB" dirty="0"/>
          </a:p>
        </p:txBody>
      </p:sp>
    </p:spTree>
    <p:extLst>
      <p:ext uri="{BB962C8B-B14F-4D97-AF65-F5344CB8AC3E}">
        <p14:creationId xmlns:p14="http://schemas.microsoft.com/office/powerpoint/2010/main" val="2543248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britannica.com/psychedelic/images/opsyroc088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124744"/>
            <a:ext cx="6106276"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157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ltmanphoto.com/leary_kesey_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51491"/>
            <a:ext cx="4314825" cy="644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98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effectLst/>
              </a:rPr>
              <a:t>Merry Pranksters</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effectLst/>
              </a:rPr>
              <a:t>When the publication of his second novel, </a:t>
            </a:r>
            <a:r>
              <a:rPr lang="en-GB" i="1" dirty="0" smtClean="0">
                <a:effectLst/>
                <a:hlinkClick r:id="rId2" tooltip="Sometimes a Great Notion (novel)"/>
              </a:rPr>
              <a:t>Sometimes a Great Notion</a:t>
            </a:r>
            <a:r>
              <a:rPr lang="en-GB" dirty="0" smtClean="0">
                <a:effectLst/>
              </a:rPr>
              <a:t> in 1964 required his presence in New York, </a:t>
            </a:r>
            <a:r>
              <a:rPr lang="en-GB" dirty="0" err="1" smtClean="0">
                <a:effectLst/>
              </a:rPr>
              <a:t>Kesey</a:t>
            </a:r>
            <a:r>
              <a:rPr lang="en-GB" dirty="0" smtClean="0">
                <a:effectLst/>
              </a:rPr>
              <a:t>, </a:t>
            </a:r>
            <a:r>
              <a:rPr lang="en-GB" dirty="0" smtClean="0">
                <a:effectLst/>
                <a:hlinkClick r:id="rId3" tooltip="Neal Cassady"/>
              </a:rPr>
              <a:t>Neal </a:t>
            </a:r>
            <a:r>
              <a:rPr lang="en-GB" dirty="0" err="1" smtClean="0">
                <a:effectLst/>
                <a:hlinkClick r:id="rId3" tooltip="Neal Cassady"/>
              </a:rPr>
              <a:t>Cassady</a:t>
            </a:r>
            <a:r>
              <a:rPr lang="en-GB" dirty="0" smtClean="0">
                <a:effectLst/>
              </a:rPr>
              <a:t>, and others in a group of friends they called the "Merry Pranksters" took a cross-country trip in a school bus nicknamed "</a:t>
            </a:r>
            <a:r>
              <a:rPr lang="en-GB" dirty="0" err="1" smtClean="0">
                <a:effectLst/>
                <a:hlinkClick r:id="rId4" tooltip="Further (bus)"/>
              </a:rPr>
              <a:t>Furthur</a:t>
            </a:r>
            <a:r>
              <a:rPr lang="en-GB" dirty="0" smtClean="0">
                <a:effectLst/>
              </a:rPr>
              <a:t>".</a:t>
            </a:r>
            <a:r>
              <a:rPr lang="en-GB" baseline="30000" dirty="0" smtClean="0">
                <a:effectLst/>
                <a:hlinkClick r:id="rId5"/>
              </a:rPr>
              <a:t>[9]</a:t>
            </a:r>
            <a:r>
              <a:rPr lang="en-GB" dirty="0" smtClean="0">
                <a:effectLst/>
              </a:rPr>
              <a:t> This trip, described in </a:t>
            </a:r>
            <a:r>
              <a:rPr lang="en-GB" dirty="0" smtClean="0">
                <a:effectLst/>
                <a:hlinkClick r:id="rId6" tooltip="Tom Wolfe"/>
              </a:rPr>
              <a:t>Tom Wolfe</a:t>
            </a:r>
            <a:r>
              <a:rPr lang="en-GB" dirty="0" smtClean="0">
                <a:effectLst/>
              </a:rPr>
              <a:t>'s </a:t>
            </a:r>
            <a:r>
              <a:rPr lang="en-GB" i="1" dirty="0" smtClean="0">
                <a:effectLst/>
                <a:hlinkClick r:id="rId7" tooltip="The Electric Kool-Aid Acid Test"/>
              </a:rPr>
              <a:t>The Electric Kool-Aid Acid Test</a:t>
            </a:r>
            <a:r>
              <a:rPr lang="en-GB" dirty="0" smtClean="0">
                <a:effectLst/>
              </a:rPr>
              <a:t> (and later in </a:t>
            </a:r>
            <a:r>
              <a:rPr lang="en-GB" dirty="0" err="1" smtClean="0">
                <a:effectLst/>
              </a:rPr>
              <a:t>Kesey's</a:t>
            </a:r>
            <a:r>
              <a:rPr lang="en-GB" dirty="0" smtClean="0">
                <a:effectLst/>
              </a:rPr>
              <a:t> own screenplay "The Further Inquiry") was the group's attempt to create art out of everyday life. After the bus trip, the Pranksters threw parties they called Acid Tests around the San Francisco area from 1965-1966. Many of the Pranksters lived at </a:t>
            </a:r>
            <a:r>
              <a:rPr lang="en-GB" dirty="0" err="1" smtClean="0">
                <a:effectLst/>
              </a:rPr>
              <a:t>Kesey's</a:t>
            </a:r>
            <a:r>
              <a:rPr lang="en-GB" dirty="0" smtClean="0">
                <a:effectLst/>
              </a:rPr>
              <a:t> residence in La Honda. In New York, </a:t>
            </a:r>
            <a:r>
              <a:rPr lang="en-GB" dirty="0" err="1" smtClean="0">
                <a:effectLst/>
              </a:rPr>
              <a:t>Cassady</a:t>
            </a:r>
            <a:r>
              <a:rPr lang="en-GB" dirty="0" smtClean="0">
                <a:effectLst/>
              </a:rPr>
              <a:t> introduced </a:t>
            </a:r>
            <a:r>
              <a:rPr lang="en-GB" dirty="0" err="1" smtClean="0">
                <a:effectLst/>
              </a:rPr>
              <a:t>Kesey</a:t>
            </a:r>
            <a:r>
              <a:rPr lang="en-GB" dirty="0" smtClean="0">
                <a:effectLst/>
              </a:rPr>
              <a:t> to </a:t>
            </a:r>
            <a:r>
              <a:rPr lang="en-GB" dirty="0" smtClean="0">
                <a:effectLst/>
                <a:hlinkClick r:id="rId8" tooltip="Jack Kerouac"/>
              </a:rPr>
              <a:t>Jack Kerouac</a:t>
            </a:r>
            <a:r>
              <a:rPr lang="en-GB" dirty="0" smtClean="0">
                <a:effectLst/>
              </a:rPr>
              <a:t> and Allen Ginsberg, who then turned them on to </a:t>
            </a:r>
            <a:r>
              <a:rPr lang="en-GB" dirty="0" smtClean="0">
                <a:effectLst/>
                <a:hlinkClick r:id="rId9" tooltip="Timothy Leary"/>
              </a:rPr>
              <a:t>Timothy Leary</a:t>
            </a:r>
            <a:r>
              <a:rPr lang="en-GB" dirty="0" smtClean="0">
                <a:effectLst/>
              </a:rPr>
              <a:t>. </a:t>
            </a:r>
            <a:endParaRPr lang="en-GB" dirty="0"/>
          </a:p>
        </p:txBody>
      </p:sp>
    </p:spTree>
    <p:extLst>
      <p:ext uri="{BB962C8B-B14F-4D97-AF65-F5344CB8AC3E}">
        <p14:creationId xmlns:p14="http://schemas.microsoft.com/office/powerpoint/2010/main" val="1345017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AcidTes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04664"/>
            <a:ext cx="428625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680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2.makefive.com/images/debate/social-change/rebellious-heroes/ken-kesey-the-merry-pranksters-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547129"/>
            <a:ext cx="5013176"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066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928</Words>
  <Application>Microsoft Office PowerPoint</Application>
  <PresentationFormat>On-screen Show (4:3)</PresentationFormat>
  <Paragraphs>19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Ken Kesey</vt:lpstr>
      <vt:lpstr>Ken Kesey</vt:lpstr>
      <vt:lpstr>Early Life</vt:lpstr>
      <vt:lpstr>Experimentation with  psychoactive drugs</vt:lpstr>
      <vt:lpstr>PowerPoint Presentation</vt:lpstr>
      <vt:lpstr>PowerPoint Presentation</vt:lpstr>
      <vt:lpstr>Merry Pranksters</vt:lpstr>
      <vt:lpstr>PowerPoint Presentation</vt:lpstr>
      <vt:lpstr>PowerPoint Presentation</vt:lpstr>
      <vt:lpstr>PowerPoint Presentation</vt:lpstr>
      <vt:lpstr>PowerPoint Presentation</vt:lpstr>
      <vt:lpstr>PowerPoint Presentation</vt:lpstr>
      <vt:lpstr>Legal Trouble</vt:lpstr>
      <vt:lpstr>Later Years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Ken Kesey</dc:title>
  <dc:creator>Smearsoll Amy</dc:creator>
  <cp:lastModifiedBy>Smearsoll Amy</cp:lastModifiedBy>
  <cp:revision>4</cp:revision>
  <dcterms:created xsi:type="dcterms:W3CDTF">2011-08-23T08:20:08Z</dcterms:created>
  <dcterms:modified xsi:type="dcterms:W3CDTF">2011-08-23T08:53:44Z</dcterms:modified>
</cp:coreProperties>
</file>